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Assistant Light" pitchFamily="2" charset="-79"/>
      <p:regular r:id="rId19"/>
      <p:bold r:id="rId20"/>
    </p:embeddedFont>
    <p:embeddedFont>
      <p:font typeface="Nunito Sans" pitchFamily="2" charset="0"/>
      <p:regular r:id="rId21"/>
      <p:bold r:id="rId22"/>
      <p:italic r:id="rId23"/>
      <p:boldItalic r:id="rId24"/>
    </p:embeddedFont>
    <p:embeddedFont>
      <p:font typeface="Nunito Sans ExtraBold" pitchFamily="2" charset="0"/>
      <p:bold r:id="rId25"/>
      <p:boldItalic r:id="rId26"/>
    </p:embeddedFont>
    <p:embeddedFont>
      <p:font typeface="Oswald" panose="00000500000000000000" pitchFamily="2" charset="0"/>
      <p:regular r:id="rId27"/>
      <p:bold r:id="rId28"/>
    </p:embeddedFont>
    <p:embeddedFont>
      <p:font typeface="Pontano Sans" panose="020B0604020202020204" charset="0"/>
      <p:regular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  <p:embeddedFont>
      <p:font typeface="Roboto Light" panose="020000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760">
          <p15:clr>
            <a:srgbClr val="9AA0A6"/>
          </p15:clr>
        </p15:guide>
        <p15:guide id="2" pos="421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3" d="100"/>
          <a:sy n="133" d="100"/>
        </p:scale>
        <p:origin x="906" y="126"/>
      </p:cViewPr>
      <p:guideLst>
        <p:guide pos="5760"/>
        <p:guide pos="4215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158732142b_1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158732142b_1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158732142b_1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158732142b_1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58732142b_1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58732142b_1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158732142b_1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158732142b_1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58732142b_1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158732142b_1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58732142b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158732142b_1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158732142b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158732142b_1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5b286f962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15b286f962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58732142b_1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158732142b_1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158732142b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158732142b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158732142b_1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158732142b_1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158732142b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158732142b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58732142b_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158732142b_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158732142b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158732142b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158732142b_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158732142b_1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089700" y="-20175"/>
            <a:ext cx="4094650" cy="5190575"/>
          </a:xfrm>
          <a:custGeom>
            <a:avLst/>
            <a:gdLst/>
            <a:ahLst/>
            <a:cxnLst/>
            <a:rect l="l" t="t" r="r" b="b"/>
            <a:pathLst>
              <a:path w="163786" h="207623" extrusionOk="0">
                <a:moveTo>
                  <a:pt x="0" y="0"/>
                </a:moveTo>
                <a:lnTo>
                  <a:pt x="26895" y="207623"/>
                </a:lnTo>
                <a:lnTo>
                  <a:pt x="163786" y="207623"/>
                </a:lnTo>
                <a:lnTo>
                  <a:pt x="163786" y="538"/>
                </a:lnTo>
                <a:close/>
              </a:path>
            </a:pathLst>
          </a:custGeom>
          <a:solidFill>
            <a:srgbClr val="828CFB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swald"/>
              <a:buNone/>
              <a:defRPr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4125" y="436575"/>
            <a:ext cx="3589055" cy="131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7600" y="1517375"/>
            <a:ext cx="2335900" cy="107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 flipH="1">
            <a:off x="5919500" y="-426187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1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">
  <p:cSld name="CUSTOM_15_1_1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1"/>
          <p:cNvSpPr txBox="1">
            <a:spLocks noGrp="1"/>
          </p:cNvSpPr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1400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pic>
        <p:nvPicPr>
          <p:cNvPr id="119" name="Google Shape;11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11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" name="Google Shape;122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15_1_1_2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2"/>
          <p:cNvSpPr txBox="1">
            <a:spLocks noGrp="1"/>
          </p:cNvSpPr>
          <p:nvPr>
            <p:ph type="ctrTitle"/>
          </p:nvPr>
        </p:nvSpPr>
        <p:spPr>
          <a:xfrm>
            <a:off x="6793000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1400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pic>
        <p:nvPicPr>
          <p:cNvPr id="125" name="Google Shape;125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" name="Google Shape;127;p12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8" name="Google Shape;128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15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3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1400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pic>
        <p:nvPicPr>
          <p:cNvPr id="131" name="Google Shape;13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13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/>
          <p:nvPr/>
        </p:nvSpPr>
        <p:spPr>
          <a:xfrm flipH="1">
            <a:off x="4308501" y="-410756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4"/>
          <p:cNvSpPr/>
          <p:nvPr/>
        </p:nvSpPr>
        <p:spPr>
          <a:xfrm flipH="1">
            <a:off x="7518426" y="-410756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828C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ctrTitle"/>
          </p:nvPr>
        </p:nvSpPr>
        <p:spPr>
          <a:xfrm flipH="1">
            <a:off x="5526018" y="1652050"/>
            <a:ext cx="17316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ctrTitle" idx="2"/>
          </p:nvPr>
        </p:nvSpPr>
        <p:spPr>
          <a:xfrm>
            <a:off x="3999944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 b="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endParaRPr/>
          </a:p>
        </p:txBody>
      </p:sp>
      <p:pic>
        <p:nvPicPr>
          <p:cNvPr id="140" name="Google Shape;14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2" name="Google Shape;142;p14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" name="Google Shape;143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USTOM_14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/>
          <p:nvPr/>
        </p:nvSpPr>
        <p:spPr>
          <a:xfrm>
            <a:off x="-64300" y="1073700"/>
            <a:ext cx="9251875" cy="4108375"/>
          </a:xfrm>
          <a:custGeom>
            <a:avLst/>
            <a:gdLst/>
            <a:ahLst/>
            <a:cxnLst/>
            <a:rect l="l" t="t" r="r" b="b"/>
            <a:pathLst>
              <a:path w="370075" h="164335" extrusionOk="0">
                <a:moveTo>
                  <a:pt x="2058" y="32147"/>
                </a:moveTo>
                <a:lnTo>
                  <a:pt x="186709" y="0"/>
                </a:lnTo>
                <a:lnTo>
                  <a:pt x="370075" y="32147"/>
                </a:lnTo>
                <a:lnTo>
                  <a:pt x="370075" y="164335"/>
                </a:lnTo>
                <a:lnTo>
                  <a:pt x="0" y="164335"/>
                </a:lnTo>
                <a:close/>
              </a:path>
            </a:pathLst>
          </a:custGeom>
          <a:solidFill>
            <a:srgbClr val="828CFB"/>
          </a:solidFill>
          <a:ln>
            <a:noFill/>
          </a:ln>
        </p:spPr>
      </p:sp>
      <p:sp>
        <p:nvSpPr>
          <p:cNvPr id="146" name="Google Shape;146;p15"/>
          <p:cNvSpPr txBox="1">
            <a:spLocks noGrp="1"/>
          </p:cNvSpPr>
          <p:nvPr>
            <p:ph type="body" idx="1"/>
          </p:nvPr>
        </p:nvSpPr>
        <p:spPr>
          <a:xfrm>
            <a:off x="2780100" y="2134800"/>
            <a:ext cx="35838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●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429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○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429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■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429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●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429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○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429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■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429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●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429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Char char="○"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429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1400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15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14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6"/>
          <p:cNvGrpSpPr/>
          <p:nvPr/>
        </p:nvGrpSpPr>
        <p:grpSpPr>
          <a:xfrm>
            <a:off x="-6586" y="-192875"/>
            <a:ext cx="9174175" cy="1384272"/>
            <a:chOff x="0" y="-40481"/>
            <a:chExt cx="9144000" cy="1384272"/>
          </a:xfrm>
        </p:grpSpPr>
        <p:sp>
          <p:nvSpPr>
            <p:cNvPr id="154" name="Google Shape;154;p16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rgbClr val="828CFB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16"/>
          <p:cNvSpPr txBox="1">
            <a:spLocks noGrp="1"/>
          </p:cNvSpPr>
          <p:nvPr>
            <p:ph type="body" idx="1"/>
          </p:nvPr>
        </p:nvSpPr>
        <p:spPr>
          <a:xfrm>
            <a:off x="720000" y="1183700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Char char="●"/>
              <a:defRPr sz="18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Char char="○"/>
              <a:defRPr sz="18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Char char="■"/>
              <a:defRPr sz="18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Char char="●"/>
              <a:defRPr sz="18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Char char="○"/>
              <a:defRPr sz="18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Char char="■"/>
              <a:defRPr sz="18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Char char="●"/>
              <a:defRPr sz="18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Char char="○"/>
              <a:defRPr sz="18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429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Roboto Light"/>
              <a:buChar char="■"/>
              <a:defRPr sz="18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Google Shape;160;p16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" name="Google Shape;161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buNone/>
              <a:defRPr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>
              <a:buNone/>
              <a:defRPr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>
              <a:buNone/>
              <a:defRPr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>
              <a:buNone/>
              <a:defRPr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>
              <a:buNone/>
              <a:defRPr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>
              <a:buNone/>
              <a:defRPr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>
              <a:buNone/>
              <a:defRPr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>
              <a:buNone/>
              <a:defRPr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4">
    <p:bg>
      <p:bgPr>
        <a:noFill/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5" name="Google Shape;165;p17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2999400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5611575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16906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43123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6980125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3"/>
          <p:cNvGrpSpPr/>
          <p:nvPr/>
        </p:nvGrpSpPr>
        <p:grpSpPr>
          <a:xfrm>
            <a:off x="-6586" y="-40475"/>
            <a:ext cx="9180576" cy="1384272"/>
            <a:chOff x="0" y="-40481"/>
            <a:chExt cx="9144000" cy="1384272"/>
          </a:xfrm>
        </p:grpSpPr>
        <p:sp>
          <p:nvSpPr>
            <p:cNvPr id="23" name="Google Shape;23;p3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rgbClr val="828CFB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952813" y="2765088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Light"/>
              <a:buNone/>
              <a:defRPr sz="9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Light"/>
              <a:buNone/>
              <a:defRPr sz="9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Light"/>
              <a:buNone/>
              <a:defRPr sz="9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Light"/>
              <a:buNone/>
              <a:defRPr sz="9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Light"/>
              <a:buNone/>
              <a:defRPr sz="9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Light"/>
              <a:buNone/>
              <a:defRPr sz="9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Light"/>
              <a:buNone/>
              <a:defRPr sz="9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Light"/>
              <a:buNone/>
              <a:defRPr sz="9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/>
          </p:nvPr>
        </p:nvSpPr>
        <p:spPr>
          <a:xfrm>
            <a:off x="1137163" y="2434494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2"/>
          </p:nvPr>
        </p:nvSpPr>
        <p:spPr>
          <a:xfrm>
            <a:off x="3574575" y="2765088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3"/>
          </p:nvPr>
        </p:nvSpPr>
        <p:spPr>
          <a:xfrm>
            <a:off x="3758913" y="2434494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4"/>
          </p:nvPr>
        </p:nvSpPr>
        <p:spPr>
          <a:xfrm>
            <a:off x="6249601" y="2765088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5"/>
          </p:nvPr>
        </p:nvSpPr>
        <p:spPr>
          <a:xfrm>
            <a:off x="6433951" y="2434494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6"/>
          </p:nvPr>
        </p:nvSpPr>
        <p:spPr>
          <a:xfrm>
            <a:off x="2256086" y="4125038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ctrTitle" idx="7"/>
          </p:nvPr>
        </p:nvSpPr>
        <p:spPr>
          <a:xfrm>
            <a:off x="2440436" y="3794444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8"/>
          </p:nvPr>
        </p:nvSpPr>
        <p:spPr>
          <a:xfrm>
            <a:off x="4877849" y="4125038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ctrTitle" idx="9"/>
          </p:nvPr>
        </p:nvSpPr>
        <p:spPr>
          <a:xfrm>
            <a:off x="5062199" y="3794444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14" hasCustomPrompt="1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 txBox="1">
            <a:spLocks noGrp="1"/>
          </p:cNvSpPr>
          <p:nvPr>
            <p:ph type="title" idx="15" hasCustomPrompt="1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38" name="Google Shape;38;p3"/>
          <p:cNvSpPr txBox="1">
            <a:spLocks noGrp="1"/>
          </p:cNvSpPr>
          <p:nvPr>
            <p:ph type="title" idx="16" hasCustomPrompt="1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3"/>
          <p:cNvSpPr txBox="1">
            <a:spLocks noGrp="1"/>
          </p:cNvSpPr>
          <p:nvPr>
            <p:ph type="title" idx="17" hasCustomPrompt="1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3"/>
          <p:cNvSpPr txBox="1">
            <a:spLocks noGrp="1"/>
          </p:cNvSpPr>
          <p:nvPr>
            <p:ph type="title" idx="18" hasCustomPrompt="1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pic>
        <p:nvPicPr>
          <p:cNvPr id="41" name="Google Shape;4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44" name="Google Shape;44;p3"/>
          <p:cNvSpPr/>
          <p:nvPr/>
        </p:nvSpPr>
        <p:spPr>
          <a:xfrm rot="899825">
            <a:off x="-1600789" y="3736479"/>
            <a:ext cx="2950497" cy="231666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828CF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8CFB"/>
              </a:solidFill>
            </a:endParaRPr>
          </a:p>
        </p:txBody>
      </p:sp>
      <p:sp>
        <p:nvSpPr>
          <p:cNvPr id="45" name="Google Shape;45;p3"/>
          <p:cNvSpPr/>
          <p:nvPr/>
        </p:nvSpPr>
        <p:spPr>
          <a:xfrm rot="-3036684">
            <a:off x="7582353" y="4618566"/>
            <a:ext cx="2950470" cy="231674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828CF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28CFB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/>
          <p:nvPr/>
        </p:nvSpPr>
        <p:spPr>
          <a:xfrm>
            <a:off x="-1152650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828C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Oswald"/>
              <a:buNone/>
              <a:defRPr sz="4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pic>
        <p:nvPicPr>
          <p:cNvPr id="51" name="Google Shape;5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42325" y="46643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2250" y="46332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" name="Google Shape;53;p4"/>
          <p:cNvCxnSpPr/>
          <p:nvPr/>
        </p:nvCxnSpPr>
        <p:spPr>
          <a:xfrm flipH="1">
            <a:off x="8109488" y="46332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4"/>
          <p:cNvSpPr txBox="1">
            <a:spLocks noGrp="1"/>
          </p:cNvSpPr>
          <p:nvPr>
            <p:ph type="sldNum" idx="12"/>
          </p:nvPr>
        </p:nvSpPr>
        <p:spPr>
          <a:xfrm>
            <a:off x="8549159" y="43542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/>
          <p:nvPr/>
        </p:nvSpPr>
        <p:spPr>
          <a:xfrm flipH="1">
            <a:off x="-447675" y="-42125"/>
            <a:ext cx="5743575" cy="5200650"/>
          </a:xfrm>
          <a:custGeom>
            <a:avLst/>
            <a:gdLst/>
            <a:ahLst/>
            <a:cxnLst/>
            <a:rect l="l" t="t" r="r" b="b"/>
            <a:pathLst>
              <a:path w="229743" h="208026" extrusionOk="0">
                <a:moveTo>
                  <a:pt x="62865" y="1524"/>
                </a:moveTo>
                <a:lnTo>
                  <a:pt x="0" y="208026"/>
                </a:lnTo>
                <a:lnTo>
                  <a:pt x="229743" y="208026"/>
                </a:lnTo>
                <a:lnTo>
                  <a:pt x="229743" y="0"/>
                </a:lnTo>
                <a:close/>
              </a:path>
            </a:pathLst>
          </a:custGeom>
          <a:solidFill>
            <a:srgbClr val="828CFB"/>
          </a:solidFill>
          <a:ln>
            <a:noFill/>
          </a:ln>
        </p:spPr>
      </p:sp>
      <p:sp>
        <p:nvSpPr>
          <p:cNvPr id="57" name="Google Shape;57;p5"/>
          <p:cNvSpPr txBox="1">
            <a:spLocks noGrp="1"/>
          </p:cNvSpPr>
          <p:nvPr>
            <p:ph type="ctrTitle"/>
          </p:nvPr>
        </p:nvSpPr>
        <p:spPr>
          <a:xfrm>
            <a:off x="630625" y="1659512"/>
            <a:ext cx="3867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Oswald"/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1"/>
          </p:nvPr>
        </p:nvSpPr>
        <p:spPr>
          <a:xfrm>
            <a:off x="630625" y="2513488"/>
            <a:ext cx="33405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59" name="Google Shape;5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92300" y="4680919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625" y="4649825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" name="Google Shape;61;p5"/>
          <p:cNvCxnSpPr/>
          <p:nvPr/>
        </p:nvCxnSpPr>
        <p:spPr>
          <a:xfrm flipH="1">
            <a:off x="774863" y="4649813"/>
            <a:ext cx="6600" cy="4569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62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4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1400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ctrTitle" idx="2"/>
          </p:nvPr>
        </p:nvSpPr>
        <p:spPr>
          <a:xfrm flipH="1">
            <a:off x="1662450" y="3354348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subTitle" idx="1"/>
          </p:nvPr>
        </p:nvSpPr>
        <p:spPr>
          <a:xfrm flipH="1">
            <a:off x="1431850" y="356374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ctrTitle" idx="3"/>
          </p:nvPr>
        </p:nvSpPr>
        <p:spPr>
          <a:xfrm flipH="1">
            <a:off x="4850525" y="3354473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subTitle" idx="4"/>
          </p:nvPr>
        </p:nvSpPr>
        <p:spPr>
          <a:xfrm flipH="1">
            <a:off x="4619925" y="356374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ctrTitle" idx="5"/>
          </p:nvPr>
        </p:nvSpPr>
        <p:spPr>
          <a:xfrm flipH="1">
            <a:off x="3256500" y="251129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0" name="Google Shape;70;p6"/>
          <p:cNvSpPr txBox="1">
            <a:spLocks noGrp="1"/>
          </p:cNvSpPr>
          <p:nvPr>
            <p:ph type="subTitle" idx="6"/>
          </p:nvPr>
        </p:nvSpPr>
        <p:spPr>
          <a:xfrm flipH="1">
            <a:off x="3025888" y="272056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ctrTitle" idx="7"/>
          </p:nvPr>
        </p:nvSpPr>
        <p:spPr>
          <a:xfrm flipH="1">
            <a:off x="6444550" y="251129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subTitle" idx="8"/>
          </p:nvPr>
        </p:nvSpPr>
        <p:spPr>
          <a:xfrm flipH="1">
            <a:off x="6213938" y="272056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pic>
        <p:nvPicPr>
          <p:cNvPr id="73" name="Google Shape;7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" name="Google Shape;75;p6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" name="Google Shape;76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85">
          <p15:clr>
            <a:srgbClr val="FA7B17"/>
          </p15:clr>
        </p15:guide>
        <p15:guide id="2" orient="horz" pos="146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_1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/>
          <p:nvPr/>
        </p:nvSpPr>
        <p:spPr>
          <a:xfrm flipH="1">
            <a:off x="4308501" y="-424791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"/>
          <p:cNvSpPr/>
          <p:nvPr/>
        </p:nvSpPr>
        <p:spPr>
          <a:xfrm flipH="1">
            <a:off x="7518426" y="-424791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828C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title" idx="2" hasCustomPrompt="1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t>xx%</a:t>
            </a:r>
          </a:p>
        </p:txBody>
      </p:sp>
      <p:pic>
        <p:nvPicPr>
          <p:cNvPr id="82" name="Google Shape;8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" name="Google Shape;84;p7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" name="Google Shape;85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15_1_1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8"/>
          <p:cNvGrpSpPr/>
          <p:nvPr/>
        </p:nvGrpSpPr>
        <p:grpSpPr>
          <a:xfrm>
            <a:off x="0" y="-9525"/>
            <a:ext cx="3105188" cy="5210133"/>
            <a:chOff x="0" y="-9525"/>
            <a:chExt cx="3105188" cy="5210133"/>
          </a:xfrm>
        </p:grpSpPr>
        <p:sp>
          <p:nvSpPr>
            <p:cNvPr id="88" name="Google Shape;88;p8"/>
            <p:cNvSpPr/>
            <p:nvPr/>
          </p:nvSpPr>
          <p:spPr>
            <a:xfrm>
              <a:off x="266700" y="-9525"/>
              <a:ext cx="2838488" cy="5210133"/>
            </a:xfrm>
            <a:custGeom>
              <a:avLst/>
              <a:gdLst/>
              <a:ahLst/>
              <a:cxnLst/>
              <a:rect l="l" t="t" r="r" b="b"/>
              <a:pathLst>
                <a:path w="110490" h="204359" extrusionOk="0">
                  <a:moveTo>
                    <a:pt x="1524" y="0"/>
                  </a:moveTo>
                  <a:lnTo>
                    <a:pt x="110490" y="0"/>
                  </a:lnTo>
                  <a:lnTo>
                    <a:pt x="55732" y="204359"/>
                  </a:lnTo>
                  <a:lnTo>
                    <a:pt x="0" y="204359"/>
                  </a:ln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</p:sp>
        <p:sp>
          <p:nvSpPr>
            <p:cNvPr id="89" name="Google Shape;89;p8"/>
            <p:cNvSpPr/>
            <p:nvPr/>
          </p:nvSpPr>
          <p:spPr>
            <a:xfrm>
              <a:off x="0" y="-9525"/>
              <a:ext cx="558000" cy="5162400"/>
            </a:xfrm>
            <a:prstGeom prst="rect">
              <a:avLst/>
            </a:pr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8"/>
          <p:cNvSpPr txBox="1">
            <a:spLocks noGrp="1"/>
          </p:cNvSpPr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swald"/>
              <a:buNone/>
              <a:defRPr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91" name="Google Shape;91;p8"/>
          <p:cNvSpPr txBox="1">
            <a:spLocks noGrp="1"/>
          </p:cNvSpPr>
          <p:nvPr>
            <p:ph type="ctrTitle" idx="2"/>
          </p:nvPr>
        </p:nvSpPr>
        <p:spPr>
          <a:xfrm>
            <a:off x="5739302" y="1659506"/>
            <a:ext cx="29001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2" name="Google Shape;92;p8"/>
          <p:cNvSpPr txBox="1">
            <a:spLocks noGrp="1"/>
          </p:cNvSpPr>
          <p:nvPr>
            <p:ph type="subTitle" idx="1"/>
          </p:nvPr>
        </p:nvSpPr>
        <p:spPr>
          <a:xfrm>
            <a:off x="5739302" y="2513494"/>
            <a:ext cx="25050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pic>
        <p:nvPicPr>
          <p:cNvPr id="93" name="Google Shape;9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8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3">
  <p:cSld name="CUSTOM_15_1_1_1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ctrTitle"/>
          </p:nvPr>
        </p:nvSpPr>
        <p:spPr>
          <a:xfrm flipH="1">
            <a:off x="6795803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 sz="1400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ctrTitle" idx="2"/>
          </p:nvPr>
        </p:nvSpPr>
        <p:spPr>
          <a:xfrm flipH="1">
            <a:off x="720000" y="1982325"/>
            <a:ext cx="26715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 flipH="1">
            <a:off x="1264200" y="2513497"/>
            <a:ext cx="2127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pic>
        <p:nvPicPr>
          <p:cNvPr id="101" name="Google Shape;10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9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Google Shape;104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07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23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"/>
          <p:cNvSpPr/>
          <p:nvPr/>
        </p:nvSpPr>
        <p:spPr>
          <a:xfrm>
            <a:off x="-38250" y="-19125"/>
            <a:ext cx="4564467" cy="5213625"/>
          </a:xfrm>
          <a:custGeom>
            <a:avLst/>
            <a:gdLst/>
            <a:ahLst/>
            <a:cxnLst/>
            <a:rect l="l" t="t" r="r" b="b"/>
            <a:pathLst>
              <a:path w="136141" h="208545" extrusionOk="0">
                <a:moveTo>
                  <a:pt x="114980" y="0"/>
                </a:moveTo>
                <a:lnTo>
                  <a:pt x="136141" y="208545"/>
                </a:lnTo>
                <a:lnTo>
                  <a:pt x="0" y="208545"/>
                </a:lnTo>
                <a:lnTo>
                  <a:pt x="0" y="255"/>
                </a:lnTo>
                <a:close/>
              </a:path>
            </a:pathLst>
          </a:custGeom>
          <a:solidFill>
            <a:srgbClr val="828CFB"/>
          </a:solidFill>
          <a:ln>
            <a:noFill/>
          </a:ln>
        </p:spPr>
      </p:sp>
      <p:sp>
        <p:nvSpPr>
          <p:cNvPr id="107" name="Google Shape;107;p10"/>
          <p:cNvSpPr/>
          <p:nvPr/>
        </p:nvSpPr>
        <p:spPr>
          <a:xfrm>
            <a:off x="5729875" y="-6374"/>
            <a:ext cx="3792300" cy="5149875"/>
          </a:xfrm>
          <a:custGeom>
            <a:avLst/>
            <a:gdLst/>
            <a:ahLst/>
            <a:cxnLst/>
            <a:rect l="l" t="t" r="r" b="b"/>
            <a:pathLst>
              <a:path w="151692" h="205995" extrusionOk="0">
                <a:moveTo>
                  <a:pt x="34162" y="510"/>
                </a:moveTo>
                <a:lnTo>
                  <a:pt x="0" y="205995"/>
                </a:lnTo>
                <a:lnTo>
                  <a:pt x="140729" y="205995"/>
                </a:lnTo>
                <a:lnTo>
                  <a:pt x="151692" y="177186"/>
                </a:lnTo>
                <a:lnTo>
                  <a:pt x="14098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08" name="Google Shape;108;p10"/>
          <p:cNvSpPr txBox="1">
            <a:spLocks noGrp="1"/>
          </p:cNvSpPr>
          <p:nvPr>
            <p:ph type="ctrTitle"/>
          </p:nvPr>
        </p:nvSpPr>
        <p:spPr>
          <a:xfrm>
            <a:off x="673050" y="200100"/>
            <a:ext cx="7797900" cy="5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Font typeface="Oswald"/>
              <a:buNone/>
              <a:defRPr sz="2600"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109" name="Google Shape;109;p10"/>
          <p:cNvSpPr txBox="1">
            <a:spLocks noGrp="1"/>
          </p:cNvSpPr>
          <p:nvPr>
            <p:ph type="ctrTitle" idx="2"/>
          </p:nvPr>
        </p:nvSpPr>
        <p:spPr>
          <a:xfrm flipH="1">
            <a:off x="719975" y="2423575"/>
            <a:ext cx="13743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0" name="Google Shape;110;p10"/>
          <p:cNvSpPr txBox="1">
            <a:spLocks noGrp="1"/>
          </p:cNvSpPr>
          <p:nvPr>
            <p:ph type="subTitle" idx="1"/>
          </p:nvPr>
        </p:nvSpPr>
        <p:spPr>
          <a:xfrm flipH="1">
            <a:off x="720000" y="2954750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Light"/>
              <a:buNone/>
              <a:def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11" name="Google Shape;111;p10"/>
          <p:cNvSpPr txBox="1">
            <a:spLocks noGrp="1"/>
          </p:cNvSpPr>
          <p:nvPr>
            <p:ph type="ctrTitle" idx="3"/>
          </p:nvPr>
        </p:nvSpPr>
        <p:spPr>
          <a:xfrm flipH="1">
            <a:off x="7043225" y="2423575"/>
            <a:ext cx="13743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subTitle" idx="4"/>
          </p:nvPr>
        </p:nvSpPr>
        <p:spPr>
          <a:xfrm flipH="1">
            <a:off x="6432425" y="2954750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None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pic>
        <p:nvPicPr>
          <p:cNvPr id="113" name="Google Shape;11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075" y="4697444"/>
            <a:ext cx="1081025" cy="394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000" y="4666350"/>
            <a:ext cx="853967" cy="39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" name="Google Shape;115;p10"/>
          <p:cNvCxnSpPr/>
          <p:nvPr/>
        </p:nvCxnSpPr>
        <p:spPr>
          <a:xfrm flipH="1">
            <a:off x="1238238" y="4666338"/>
            <a:ext cx="6600" cy="4569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orient="horz" pos="340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d2VudSvlyAI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/>
          <p:nvPr/>
        </p:nvSpPr>
        <p:spPr>
          <a:xfrm rot="-476198">
            <a:off x="5413380" y="1892924"/>
            <a:ext cx="3932569" cy="988924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1"/>
          </p:nvPr>
        </p:nvSpPr>
        <p:spPr>
          <a:xfrm rot="259833">
            <a:off x="5051118" y="3550513"/>
            <a:ext cx="2804908" cy="393522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Devenir un·e pro en 3 ans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3" name="Google Shape;173;p18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Le BUT</a:t>
            </a:r>
            <a:r>
              <a:rPr lang="en"/>
              <a:t> 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185C4"/>
                </a:solidFill>
              </a:rPr>
              <a:t>c</a:t>
            </a:r>
            <a:r>
              <a:rPr lang="en">
                <a:solidFill>
                  <a:srgbClr val="BDCD00"/>
                </a:solidFill>
              </a:rPr>
              <a:t>’</a:t>
            </a:r>
            <a:r>
              <a:rPr lang="en">
                <a:solidFill>
                  <a:srgbClr val="0185C4"/>
                </a:solidFill>
              </a:rPr>
              <a:t>est l’info</a:t>
            </a:r>
            <a:endParaRPr>
              <a:solidFill>
                <a:srgbClr val="0185C4"/>
              </a:solidFill>
            </a:endParaRPr>
          </a:p>
        </p:txBody>
      </p:sp>
      <p:cxnSp>
        <p:nvCxnSpPr>
          <p:cNvPr id="174" name="Google Shape;174;p18"/>
          <p:cNvCxnSpPr/>
          <p:nvPr/>
        </p:nvCxnSpPr>
        <p:spPr>
          <a:xfrm>
            <a:off x="5463650" y="2973600"/>
            <a:ext cx="1163100" cy="63300"/>
          </a:xfrm>
          <a:prstGeom prst="straightConnector1">
            <a:avLst/>
          </a:prstGeom>
          <a:noFill/>
          <a:ln w="9525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>
            <a:spLocks noGrp="1"/>
          </p:cNvSpPr>
          <p:nvPr>
            <p:ph type="ctrTitle"/>
          </p:nvPr>
        </p:nvSpPr>
        <p:spPr>
          <a:xfrm>
            <a:off x="362100" y="450575"/>
            <a:ext cx="2715000" cy="5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La Code Game Jam</a:t>
            </a:r>
            <a:endParaRPr sz="2600"/>
          </a:p>
        </p:txBody>
      </p:sp>
      <p:sp>
        <p:nvSpPr>
          <p:cNvPr id="257" name="Google Shape;257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cxnSp>
        <p:nvCxnSpPr>
          <p:cNvPr id="258" name="Google Shape;258;p27"/>
          <p:cNvCxnSpPr/>
          <p:nvPr/>
        </p:nvCxnSpPr>
        <p:spPr>
          <a:xfrm>
            <a:off x="0" y="920125"/>
            <a:ext cx="3077100" cy="0"/>
          </a:xfrm>
          <a:prstGeom prst="straightConnector1">
            <a:avLst/>
          </a:prstGeom>
          <a:noFill/>
          <a:ln w="38100" cap="flat" cmpd="sng">
            <a:solidFill>
              <a:srgbClr val="6851A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9" name="Google Shape;259;p27" descr="Trailer et présentation de l'événement Code Game Jam.&#10;Concours de programmation de jeux vidéo à l'Université de Montpellier organisé par Antoine Chollet.&#10;Créativité, plaisir, et passion du jeu vidéo sont les maîtres mots de cet événement !&#10;Merci à l'équipe de la DSIN de l'Université de Montpellier pour la réalisation de cette vidéo !&#10;► Plus d'informations sur : http://codegamejam.extragames.fr/" title="Code Game Jam - Trailer Officiel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2400" y="627213"/>
            <a:ext cx="5185426" cy="38890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7"/>
          <p:cNvSpPr txBox="1"/>
          <p:nvPr/>
        </p:nvSpPr>
        <p:spPr>
          <a:xfrm>
            <a:off x="211175" y="1033250"/>
            <a:ext cx="2142000" cy="11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ssistant Light"/>
                <a:ea typeface="Assistant Light"/>
                <a:cs typeface="Assistant Light"/>
                <a:sym typeface="Assistant Light"/>
              </a:rPr>
              <a:t>    30 Heures, pour codée votre jeu vidéo !</a:t>
            </a:r>
            <a:endParaRPr>
              <a:latin typeface="Assistant Light"/>
              <a:ea typeface="Assistant Light"/>
              <a:cs typeface="Assistant Light"/>
              <a:sym typeface="Assistan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Assistant Light"/>
              <a:ea typeface="Assistant Light"/>
              <a:cs typeface="Assistant Light"/>
              <a:sym typeface="Assistan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ssistant Light"/>
                <a:ea typeface="Assistant Light"/>
                <a:cs typeface="Assistant Light"/>
                <a:sym typeface="Assistant Light"/>
              </a:rPr>
              <a:t>    Des personnes dévoué et prête à tout affronter.</a:t>
            </a:r>
            <a:endParaRPr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cxnSp>
        <p:nvCxnSpPr>
          <p:cNvPr id="261" name="Google Shape;261;p27"/>
          <p:cNvCxnSpPr/>
          <p:nvPr/>
        </p:nvCxnSpPr>
        <p:spPr>
          <a:xfrm>
            <a:off x="392175" y="927650"/>
            <a:ext cx="0" cy="482700"/>
          </a:xfrm>
          <a:prstGeom prst="straightConnector1">
            <a:avLst/>
          </a:prstGeom>
          <a:noFill/>
          <a:ln w="19050" cap="flat" cmpd="sng">
            <a:solidFill>
              <a:srgbClr val="6851A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2" name="Google Shape;262;p27"/>
          <p:cNvCxnSpPr/>
          <p:nvPr/>
        </p:nvCxnSpPr>
        <p:spPr>
          <a:xfrm>
            <a:off x="392175" y="1525000"/>
            <a:ext cx="0" cy="390600"/>
          </a:xfrm>
          <a:prstGeom prst="straightConnector1">
            <a:avLst/>
          </a:prstGeom>
          <a:noFill/>
          <a:ln w="19050" cap="flat" cmpd="sng">
            <a:solidFill>
              <a:srgbClr val="6851A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 txBox="1">
            <a:spLocks noGrp="1"/>
          </p:cNvSpPr>
          <p:nvPr>
            <p:ph type="sldNum" idx="12"/>
          </p:nvPr>
        </p:nvSpPr>
        <p:spPr>
          <a:xfrm>
            <a:off x="8549159" y="43542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68" name="Google Shape;268;p28"/>
          <p:cNvSpPr txBox="1">
            <a:spLocks noGrp="1"/>
          </p:cNvSpPr>
          <p:nvPr>
            <p:ph type="title" idx="2"/>
          </p:nvPr>
        </p:nvSpPr>
        <p:spPr>
          <a:xfrm flipH="1">
            <a:off x="1907850" y="1483873"/>
            <a:ext cx="5328300" cy="23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Qui sont les étudiants du BUT info à Montpellier 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12</a:t>
            </a:fld>
            <a:endParaRPr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74" name="Google Shape;274;p29"/>
          <p:cNvSpPr txBox="1">
            <a:spLocks noGrp="1"/>
          </p:cNvSpPr>
          <p:nvPr>
            <p:ph type="ctrTitle"/>
          </p:nvPr>
        </p:nvSpPr>
        <p:spPr>
          <a:xfrm>
            <a:off x="1900500" y="0"/>
            <a:ext cx="5343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Nunito Sans"/>
                <a:ea typeface="Nunito Sans"/>
                <a:cs typeface="Nunito Sans"/>
                <a:sym typeface="Nunito Sans"/>
              </a:rPr>
              <a:t>Qui sont les étudiants du BUT info à Montpellier ?</a:t>
            </a:r>
            <a:endParaRPr sz="2600"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5" name="Google Shape;2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9075" y="1409300"/>
            <a:ext cx="5165799" cy="3194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0"/>
          <p:cNvSpPr txBox="1">
            <a:spLocks noGrp="1"/>
          </p:cNvSpPr>
          <p:nvPr>
            <p:ph type="sldNum" idx="12"/>
          </p:nvPr>
        </p:nvSpPr>
        <p:spPr>
          <a:xfrm>
            <a:off x="8549159" y="43542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13</a:t>
            </a:fld>
            <a:endParaRPr>
              <a:solidFill>
                <a:schemeClr val="dk1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81" name="Google Shape;281;p30"/>
          <p:cNvSpPr txBox="1">
            <a:spLocks noGrp="1"/>
          </p:cNvSpPr>
          <p:nvPr>
            <p:ph type="title" idx="2"/>
          </p:nvPr>
        </p:nvSpPr>
        <p:spPr>
          <a:xfrm flipH="1">
            <a:off x="1889125" y="1753411"/>
            <a:ext cx="5260500" cy="17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On vas vous donner envie !!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87" name="Google Shape;287;p31"/>
          <p:cNvSpPr txBox="1">
            <a:spLocks noGrp="1"/>
          </p:cNvSpPr>
          <p:nvPr>
            <p:ph type="ctrTitle"/>
          </p:nvPr>
        </p:nvSpPr>
        <p:spPr>
          <a:xfrm>
            <a:off x="4366750" y="118750"/>
            <a:ext cx="4102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Un scrabble, on vous le fait !</a:t>
            </a:r>
            <a:endParaRPr sz="2600"/>
          </a:p>
        </p:txBody>
      </p:sp>
      <p:sp>
        <p:nvSpPr>
          <p:cNvPr id="288" name="Google Shape;288;p31"/>
          <p:cNvSpPr txBox="1"/>
          <p:nvPr/>
        </p:nvSpPr>
        <p:spPr>
          <a:xfrm>
            <a:off x="0" y="0"/>
            <a:ext cx="4457100" cy="523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59900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859900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B58900"/>
                </a:solidFill>
                <a:latin typeface="Courier New"/>
                <a:ea typeface="Courier New"/>
                <a:cs typeface="Courier New"/>
                <a:sym typeface="Courier New"/>
              </a:rPr>
              <a:t>MainScrabble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solidFill>
                  <a:srgbClr val="859900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859900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859900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268BD2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(String[] args) {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Ut.afficherSL(</a:t>
            </a:r>
            <a:r>
              <a:rPr lang="en" sz="1200">
                <a:solidFill>
                  <a:srgbClr val="2AA198"/>
                </a:solidFill>
                <a:latin typeface="Courier New"/>
                <a:ea typeface="Courier New"/>
                <a:cs typeface="Courier New"/>
                <a:sym typeface="Courier New"/>
              </a:rPr>
              <a:t>"Veuillez entrer le nombre de joueurs: "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200">
                <a:solidFill>
                  <a:srgbClr val="85990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nbJoueurs = Ut.saisirEntier();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200">
                <a:solidFill>
                  <a:srgbClr val="859900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(nbJoueurs &lt;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2AA19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|| nbJoueurs &gt;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2AA198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Ut.afficherSL(</a:t>
            </a:r>
            <a:r>
              <a:rPr lang="en" sz="1200">
                <a:solidFill>
                  <a:srgbClr val="2AA198"/>
                </a:solidFill>
                <a:latin typeface="Courier New"/>
                <a:ea typeface="Courier New"/>
                <a:cs typeface="Courier New"/>
                <a:sym typeface="Courier New"/>
              </a:rPr>
              <a:t>"Vous devez saisir un nombre de joueurs compris entre 2 et 4."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Ut.afficherSL(</a:t>
            </a:r>
            <a:r>
              <a:rPr lang="en" sz="1200">
                <a:solidFill>
                  <a:srgbClr val="2AA198"/>
                </a:solidFill>
                <a:latin typeface="Courier New"/>
                <a:ea typeface="Courier New"/>
                <a:cs typeface="Courier New"/>
                <a:sym typeface="Courier New"/>
              </a:rPr>
              <a:t>"Veuillez entrer le nombre de joueurs: "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nbJoueurs = Ut.saisirEntier();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String[] tabJoueurs = </a:t>
            </a:r>
            <a:r>
              <a:rPr lang="en" sz="1200">
                <a:solidFill>
                  <a:srgbClr val="85990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String[nbJoueurs];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200">
                <a:solidFill>
                  <a:srgbClr val="85990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85990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i =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2AA19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; i &lt; tabJoueurs.length; i++) {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Ut.afficherSL(</a:t>
            </a:r>
            <a:r>
              <a:rPr lang="en" sz="1200">
                <a:solidFill>
                  <a:srgbClr val="2AA198"/>
                </a:solidFill>
                <a:latin typeface="Courier New"/>
                <a:ea typeface="Courier New"/>
                <a:cs typeface="Courier New"/>
                <a:sym typeface="Courier New"/>
              </a:rPr>
              <a:t>"Entrez le nom du joueur N°"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+ (i +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2AA19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 +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2AA198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tabJoueurs[i] = Ut.saisirChaine();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Scrabble scrabble =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85990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Scrabble(tabJoueurs);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    scrabble.partie();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76200" lvl="0" indent="-3048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1200">
              <a:highlight>
                <a:srgbClr val="40444B"/>
              </a:highlight>
            </a:endParaRPr>
          </a:p>
        </p:txBody>
      </p:sp>
      <p:cxnSp>
        <p:nvCxnSpPr>
          <p:cNvPr id="289" name="Google Shape;289;p31"/>
          <p:cNvCxnSpPr/>
          <p:nvPr/>
        </p:nvCxnSpPr>
        <p:spPr>
          <a:xfrm>
            <a:off x="4457100" y="1086025"/>
            <a:ext cx="347100" cy="3846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90" name="Google Shape;290;p31"/>
          <p:cNvSpPr txBox="1"/>
          <p:nvPr/>
        </p:nvSpPr>
        <p:spPr>
          <a:xfrm>
            <a:off x="4834275" y="1265275"/>
            <a:ext cx="4193400" cy="36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Guguss, votre score est désormais de: 16 points.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Voici l'état du plateau actuel: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C01 | C02 | C03 | C04 | C05 | C06 | C07 | C08 | C09 | C10 | C11 | C12 | C13 | C14 | C15 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L10 :     |  3  |     |     |     |  3  |     |     |     |  3  |  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L1  :  5  |     |     |  2  |     |     |     |  5  |     |     |     |  2  |     |     |  5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L2  :     |  4  |     |     |     |  3  |     |     |     |  3  |     |     |     |  4  |   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L3  :     |     |  4  |     |     |     |  2  |     |  2  |     |     |     |  4  |     |   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L4  :  2  |     |     |  4  |     |     |     |  2  |     |     |     |  4  |     |     |  2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L5  :     |     |     |     |  4  |     |     |     |     |     |  4  |     |     |     |   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L6  :     |  3  |     |     |     |  3  |     |     |     |  3  |     |     |     |  3  |   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L7  :     |     |  2  |     |     |     |  2  |     |  2  |     |     |     |  2  |     |   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L8  :  5  |     |     |  2  |     | [B] | [O] | [F] |     |     |     |  2  |     |     |  5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L9  :     |     |  2  |     |     |     |  2  |     |  2  |     |     |     |  2  |     |   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   |     |     |  3  |   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L11 :     |     |     |     |  4  |     |     |     |     |     |  4  |     |     |     |   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L12 :  2  |     |     |  4  |     |     |     |  2  |     |     |     |  4  |     |     |  2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L13 :     |     |  4  |     |     |     |  2  |     |  2  |     |     |     |  4  |     |   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L14 :     |  4  |     |     |     |  3  |     |     |     |  3  |     |     |     |  4  |   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L15 :  5  |     |     |  2  |     |     |     |  5  |     |     |     |  2  |     |     |  5  |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-----------------------------------------------------------------------------------------------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Voici votre chevalet: [D] [H] [P] [R] [S] [V] [Y] .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Gagass, que souhaitez-vous faire?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Tapez '1' pour passer votre tour.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Tapez '2' pour échanger.</a:t>
            </a:r>
            <a:endParaRPr sz="550">
              <a:solidFill>
                <a:srgbClr val="B9BBBE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">
                <a:solidFill>
                  <a:srgbClr val="B9BBBE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Tapez '3' pour placer.</a:t>
            </a:r>
            <a:endParaRPr sz="900">
              <a:highlight>
                <a:schemeClr val="lt2"/>
              </a:highlight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cxnSp>
        <p:nvCxnSpPr>
          <p:cNvPr id="291" name="Google Shape;291;p31"/>
          <p:cNvCxnSpPr/>
          <p:nvPr/>
        </p:nvCxnSpPr>
        <p:spPr>
          <a:xfrm>
            <a:off x="4457200" y="625975"/>
            <a:ext cx="3831300" cy="0"/>
          </a:xfrm>
          <a:prstGeom prst="straightConnector1">
            <a:avLst/>
          </a:prstGeom>
          <a:noFill/>
          <a:ln w="28575" cap="flat" cmpd="sng">
            <a:solidFill>
              <a:srgbClr val="6851A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97" name="Google Shape;297;p32"/>
          <p:cNvSpPr txBox="1">
            <a:spLocks noGrp="1"/>
          </p:cNvSpPr>
          <p:nvPr>
            <p:ph type="ctrTitle"/>
          </p:nvPr>
        </p:nvSpPr>
        <p:spPr>
          <a:xfrm>
            <a:off x="82950" y="65950"/>
            <a:ext cx="2556600" cy="5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Mais aussi, apprenez à développer des Sites Internets</a:t>
            </a:r>
            <a:endParaRPr/>
          </a:p>
        </p:txBody>
      </p:sp>
      <p:pic>
        <p:nvPicPr>
          <p:cNvPr id="298" name="Google Shape;2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7650" y="3408875"/>
            <a:ext cx="3161574" cy="160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625" y="2172025"/>
            <a:ext cx="3772498" cy="1899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0" name="Google Shape;300;p32"/>
          <p:cNvCxnSpPr/>
          <p:nvPr/>
        </p:nvCxnSpPr>
        <p:spPr>
          <a:xfrm>
            <a:off x="0" y="588250"/>
            <a:ext cx="2654700" cy="0"/>
          </a:xfrm>
          <a:prstGeom prst="straightConnector1">
            <a:avLst/>
          </a:prstGeom>
          <a:noFill/>
          <a:ln w="19050" cap="flat" cmpd="sng">
            <a:solidFill>
              <a:srgbClr val="6851A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1" name="Google Shape;301;p32"/>
          <p:cNvSpPr txBox="1"/>
          <p:nvPr/>
        </p:nvSpPr>
        <p:spPr>
          <a:xfrm>
            <a:off x="4638200" y="256425"/>
            <a:ext cx="4321800" cy="304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&lt;!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DOCTYPE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lang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fr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637777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charset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UTF-8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http-equiv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X-UA-Compatible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content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IE=edge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viewport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content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width=device-width, initial-scale=1.0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637777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link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rel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css/contact.css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link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rel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css/app.css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link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rel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stylesheet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css/header.css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637777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Contact | Le travail en Open Space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637777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header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637777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nav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mobile--nav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menuToggle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checkbox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/&gt;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menu-icon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menu-icon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menu-icon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ul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menu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index.html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color-nav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•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Accueil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./chronologie.html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color-nav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•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La Chronologie de l'Open Space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./aujourdhui.html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color-nav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•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L’implémentation de l’Open Space et sa démocratisation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./futur.html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color-nav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•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L'Open Space aujoud'hui et son futur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./contact.html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450" i="1">
                <a:solidFill>
                  <a:srgbClr val="C5E478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ECC48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color-nav</a:t>
            </a:r>
            <a:r>
              <a:rPr lang="en" sz="450">
                <a:solidFill>
                  <a:srgbClr val="D9F5DD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•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span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Nous Contacter ?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ul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">
                <a:solidFill>
                  <a:srgbClr val="D6DEEB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450">
                <a:solidFill>
                  <a:srgbClr val="CAECE6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nav</a:t>
            </a:r>
            <a:r>
              <a:rPr lang="en" sz="450">
                <a:solidFill>
                  <a:srgbClr val="7FDBCA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450">
              <a:solidFill>
                <a:srgbClr val="7FDBCA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02" name="Google Shape;302;p32"/>
          <p:cNvCxnSpPr/>
          <p:nvPr/>
        </p:nvCxnSpPr>
        <p:spPr>
          <a:xfrm flipH="1">
            <a:off x="3454150" y="671225"/>
            <a:ext cx="1138800" cy="13953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3" name="Google Shape;303;p32"/>
          <p:cNvCxnSpPr/>
          <p:nvPr/>
        </p:nvCxnSpPr>
        <p:spPr>
          <a:xfrm>
            <a:off x="4691000" y="3341000"/>
            <a:ext cx="814500" cy="610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"/>
          <p:cNvSpPr txBox="1">
            <a:spLocks noGrp="1"/>
          </p:cNvSpPr>
          <p:nvPr>
            <p:ph type="ctrTitle"/>
          </p:nvPr>
        </p:nvSpPr>
        <p:spPr>
          <a:xfrm>
            <a:off x="211150" y="179050"/>
            <a:ext cx="26019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Plus d’information ?</a:t>
            </a:r>
            <a:endParaRPr sz="2600"/>
          </a:p>
        </p:txBody>
      </p:sp>
      <p:sp>
        <p:nvSpPr>
          <p:cNvPr id="309" name="Google Shape;309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cxnSp>
        <p:nvCxnSpPr>
          <p:cNvPr id="310" name="Google Shape;310;p33"/>
          <p:cNvCxnSpPr/>
          <p:nvPr/>
        </p:nvCxnSpPr>
        <p:spPr>
          <a:xfrm>
            <a:off x="0" y="1078475"/>
            <a:ext cx="2322900" cy="0"/>
          </a:xfrm>
          <a:prstGeom prst="straightConnector1">
            <a:avLst/>
          </a:prstGeom>
          <a:noFill/>
          <a:ln w="28575" cap="flat" cmpd="sng">
            <a:solidFill>
              <a:srgbClr val="6851A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1" name="Google Shape;31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600" y="1900550"/>
            <a:ext cx="2238351" cy="2238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9025" y="1900550"/>
            <a:ext cx="2238351" cy="223835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3"/>
          <p:cNvSpPr txBox="1"/>
          <p:nvPr/>
        </p:nvSpPr>
        <p:spPr>
          <a:xfrm>
            <a:off x="2074213" y="1553125"/>
            <a:ext cx="190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ssistant Light"/>
                <a:ea typeface="Assistant Light"/>
                <a:cs typeface="Assistant Light"/>
                <a:sym typeface="Assistant Light"/>
              </a:rPr>
              <a:t>Campus de Montpellier</a:t>
            </a:r>
            <a:endParaRPr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314" name="Google Shape;314;p33"/>
          <p:cNvSpPr txBox="1"/>
          <p:nvPr/>
        </p:nvSpPr>
        <p:spPr>
          <a:xfrm>
            <a:off x="5437025" y="1553125"/>
            <a:ext cx="135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ssistant Light"/>
                <a:ea typeface="Assistant Light"/>
                <a:cs typeface="Assistant Light"/>
                <a:sym typeface="Assistant Light"/>
              </a:rPr>
              <a:t>Campus de Sète</a:t>
            </a:r>
            <a:endParaRPr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solidFill>
                  <a:srgbClr val="000000"/>
                </a:solidFill>
              </a:rPr>
              <a:t>2</a:t>
            </a:fld>
            <a:endParaRPr sz="1300">
              <a:solidFill>
                <a:srgbClr val="000000"/>
              </a:solidFill>
            </a:endParaRPr>
          </a:p>
        </p:txBody>
      </p:sp>
      <p:sp>
        <p:nvSpPr>
          <p:cNvPr id="180" name="Google Shape;180;p19"/>
          <p:cNvSpPr txBox="1">
            <a:spLocks noGrp="1"/>
          </p:cNvSpPr>
          <p:nvPr>
            <p:ph type="ctrTitle"/>
          </p:nvPr>
        </p:nvSpPr>
        <p:spPr>
          <a:xfrm>
            <a:off x="2170050" y="63850"/>
            <a:ext cx="48039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Comment se déroule le BUT Info ?</a:t>
            </a:r>
            <a:endParaRPr sz="2600"/>
          </a:p>
        </p:txBody>
      </p:sp>
      <p:cxnSp>
        <p:nvCxnSpPr>
          <p:cNvPr id="181" name="Google Shape;181;p19"/>
          <p:cNvCxnSpPr/>
          <p:nvPr/>
        </p:nvCxnSpPr>
        <p:spPr>
          <a:xfrm rot="10800000" flipH="1">
            <a:off x="875025" y="3073275"/>
            <a:ext cx="1293600" cy="7470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" name="Google Shape;182;p19"/>
          <p:cNvSpPr/>
          <p:nvPr/>
        </p:nvSpPr>
        <p:spPr>
          <a:xfrm>
            <a:off x="2186400" y="2945250"/>
            <a:ext cx="243000" cy="206400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BDCD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</p:txBody>
      </p:sp>
      <p:sp>
        <p:nvSpPr>
          <p:cNvPr id="183" name="Google Shape;183;p19"/>
          <p:cNvSpPr/>
          <p:nvPr/>
        </p:nvSpPr>
        <p:spPr>
          <a:xfrm>
            <a:off x="4120925" y="3613875"/>
            <a:ext cx="243000" cy="206400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63A9F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</p:txBody>
      </p:sp>
      <p:sp>
        <p:nvSpPr>
          <p:cNvPr id="184" name="Google Shape;184;p19"/>
          <p:cNvSpPr/>
          <p:nvPr/>
        </p:nvSpPr>
        <p:spPr>
          <a:xfrm>
            <a:off x="5340350" y="2026400"/>
            <a:ext cx="243000" cy="206400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</p:txBody>
      </p:sp>
      <p:cxnSp>
        <p:nvCxnSpPr>
          <p:cNvPr id="185" name="Google Shape;185;p19"/>
          <p:cNvCxnSpPr/>
          <p:nvPr/>
        </p:nvCxnSpPr>
        <p:spPr>
          <a:xfrm rot="10800000">
            <a:off x="2447300" y="3073075"/>
            <a:ext cx="1636200" cy="6405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" name="Google Shape;186;p19"/>
          <p:cNvCxnSpPr/>
          <p:nvPr/>
        </p:nvCxnSpPr>
        <p:spPr>
          <a:xfrm rot="10800000" flipH="1">
            <a:off x="4401350" y="2232800"/>
            <a:ext cx="939000" cy="14016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" name="Google Shape;187;p19"/>
          <p:cNvCxnSpPr/>
          <p:nvPr/>
        </p:nvCxnSpPr>
        <p:spPr>
          <a:xfrm rot="10800000">
            <a:off x="5583250" y="2197325"/>
            <a:ext cx="1153800" cy="9969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" name="Google Shape;188;p19"/>
          <p:cNvSpPr/>
          <p:nvPr/>
        </p:nvSpPr>
        <p:spPr>
          <a:xfrm>
            <a:off x="1877488" y="2251500"/>
            <a:ext cx="860825" cy="640500"/>
          </a:xfrm>
          <a:prstGeom prst="flowChartOffpageConnector">
            <a:avLst/>
          </a:prstGeom>
          <a:solidFill>
            <a:srgbClr val="BDCD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Année 1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2022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9" name="Google Shape;189;p19"/>
          <p:cNvSpPr/>
          <p:nvPr/>
        </p:nvSpPr>
        <p:spPr>
          <a:xfrm>
            <a:off x="5031425" y="1325625"/>
            <a:ext cx="860825" cy="640500"/>
          </a:xfrm>
          <a:prstGeom prst="flowChartOffpageConnector">
            <a:avLst/>
          </a:prstGeom>
          <a:solidFill>
            <a:schemeClr val="accent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Année 3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2024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3575975" y="2945250"/>
            <a:ext cx="860700" cy="505200"/>
          </a:xfrm>
          <a:prstGeom prst="wedgeRectCallout">
            <a:avLst>
              <a:gd name="adj1" fmla="val 23562"/>
              <a:gd name="adj2" fmla="val 75332"/>
            </a:avLst>
          </a:prstGeom>
          <a:solidFill>
            <a:srgbClr val="63A9FB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Année 2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2023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91" name="Google Shape;1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6978" y="2581950"/>
            <a:ext cx="1468450" cy="133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9"/>
          <p:cNvSpPr/>
          <p:nvPr/>
        </p:nvSpPr>
        <p:spPr>
          <a:xfrm>
            <a:off x="7048675" y="1698900"/>
            <a:ext cx="1508100" cy="996900"/>
          </a:xfrm>
          <a:prstGeom prst="wedgeRectCallout">
            <a:avLst>
              <a:gd name="adj1" fmla="val -25535"/>
              <a:gd name="adj2" fmla="val 77879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Bachelor Universitaire de Technologie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0"/>
          <p:cNvSpPr txBox="1">
            <a:spLocks noGrp="1"/>
          </p:cNvSpPr>
          <p:nvPr>
            <p:ph type="sldNum" idx="12"/>
          </p:nvPr>
        </p:nvSpPr>
        <p:spPr>
          <a:xfrm>
            <a:off x="8549159" y="43542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3</a:t>
            </a:fld>
            <a:endParaRPr>
              <a:solidFill>
                <a:schemeClr val="dk1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198" name="Google Shape;198;p20"/>
          <p:cNvSpPr txBox="1">
            <a:spLocks noGrp="1"/>
          </p:cNvSpPr>
          <p:nvPr>
            <p:ph type="title" idx="2"/>
          </p:nvPr>
        </p:nvSpPr>
        <p:spPr>
          <a:xfrm flipH="1">
            <a:off x="1889100" y="1745850"/>
            <a:ext cx="5418900" cy="15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Mais qu’est-ce qu’on apprend 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ctrTitle"/>
          </p:nvPr>
        </p:nvSpPr>
        <p:spPr>
          <a:xfrm>
            <a:off x="673050" y="200100"/>
            <a:ext cx="7797900" cy="5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 qu’est-ce qu’on apprend ?</a:t>
            </a:r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subTitle" idx="4"/>
          </p:nvPr>
        </p:nvSpPr>
        <p:spPr>
          <a:xfrm flipH="1">
            <a:off x="5243125" y="1525350"/>
            <a:ext cx="39981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./C</a:t>
            </a:r>
            <a:r>
              <a:rPr lang="en"/>
              <a:t>ompétence 4 / Gérer des données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4"/>
          </p:nvPr>
        </p:nvSpPr>
        <p:spPr>
          <a:xfrm flipH="1">
            <a:off x="234725" y="1525350"/>
            <a:ext cx="3606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./C</a:t>
            </a:r>
            <a:r>
              <a:rPr lang="en">
                <a:solidFill>
                  <a:schemeClr val="lt1"/>
                </a:solidFill>
              </a:rPr>
              <a:t>ompétence 1 / Développement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207" name="Google Shape;207;p21"/>
          <p:cNvCxnSpPr/>
          <p:nvPr/>
        </p:nvCxnSpPr>
        <p:spPr>
          <a:xfrm>
            <a:off x="-120950" y="682950"/>
            <a:ext cx="3165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21"/>
          <p:cNvCxnSpPr/>
          <p:nvPr/>
        </p:nvCxnSpPr>
        <p:spPr>
          <a:xfrm>
            <a:off x="3877200" y="683075"/>
            <a:ext cx="498000" cy="0"/>
          </a:xfrm>
          <a:prstGeom prst="straightConnector1">
            <a:avLst/>
          </a:prstGeom>
          <a:noFill/>
          <a:ln w="19050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21"/>
          <p:cNvCxnSpPr/>
          <p:nvPr/>
        </p:nvCxnSpPr>
        <p:spPr>
          <a:xfrm>
            <a:off x="3168800" y="682950"/>
            <a:ext cx="758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" name="Google Shape;210;p21"/>
          <p:cNvCxnSpPr/>
          <p:nvPr/>
        </p:nvCxnSpPr>
        <p:spPr>
          <a:xfrm>
            <a:off x="4492025" y="682950"/>
            <a:ext cx="801000" cy="0"/>
          </a:xfrm>
          <a:prstGeom prst="straightConnector1">
            <a:avLst/>
          </a:prstGeom>
          <a:noFill/>
          <a:ln w="19050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1" name="Google Shape;211;p21"/>
          <p:cNvCxnSpPr/>
          <p:nvPr/>
        </p:nvCxnSpPr>
        <p:spPr>
          <a:xfrm>
            <a:off x="5590625" y="682950"/>
            <a:ext cx="933000" cy="0"/>
          </a:xfrm>
          <a:prstGeom prst="straightConnector1">
            <a:avLst/>
          </a:prstGeom>
          <a:noFill/>
          <a:ln w="19050" cap="flat" cmpd="sng">
            <a:solidFill>
              <a:srgbClr val="828CF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2" name="Google Shape;212;p21"/>
          <p:cNvSpPr txBox="1">
            <a:spLocks noGrp="1"/>
          </p:cNvSpPr>
          <p:nvPr>
            <p:ph type="subTitle" idx="4"/>
          </p:nvPr>
        </p:nvSpPr>
        <p:spPr>
          <a:xfrm flipH="1">
            <a:off x="234725" y="2390350"/>
            <a:ext cx="3606900" cy="4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./C</a:t>
            </a:r>
            <a:r>
              <a:rPr lang="en">
                <a:solidFill>
                  <a:schemeClr val="lt1"/>
                </a:solidFill>
              </a:rPr>
              <a:t>ompétence 2 / Optimisation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3" name="Google Shape;213;p21"/>
          <p:cNvSpPr txBox="1">
            <a:spLocks noGrp="1"/>
          </p:cNvSpPr>
          <p:nvPr>
            <p:ph type="subTitle" idx="4"/>
          </p:nvPr>
        </p:nvSpPr>
        <p:spPr>
          <a:xfrm flipH="1">
            <a:off x="234725" y="3180000"/>
            <a:ext cx="3606900" cy="4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./C</a:t>
            </a:r>
            <a:r>
              <a:rPr lang="en">
                <a:solidFill>
                  <a:schemeClr val="lt1"/>
                </a:solidFill>
              </a:rPr>
              <a:t>ompétence 3 / Administration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14" name="Google Shape;214;p21"/>
          <p:cNvSpPr txBox="1">
            <a:spLocks noGrp="1"/>
          </p:cNvSpPr>
          <p:nvPr>
            <p:ph type="subTitle" idx="4"/>
          </p:nvPr>
        </p:nvSpPr>
        <p:spPr>
          <a:xfrm flipH="1">
            <a:off x="5243125" y="2390350"/>
            <a:ext cx="39981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./C</a:t>
            </a:r>
            <a:r>
              <a:rPr lang="en"/>
              <a:t>ompétence 5 / Conduire un projet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4"/>
          </p:nvPr>
        </p:nvSpPr>
        <p:spPr>
          <a:xfrm flipH="1">
            <a:off x="5243125" y="3179975"/>
            <a:ext cx="3998100" cy="4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./C</a:t>
            </a:r>
            <a:r>
              <a:rPr lang="en"/>
              <a:t>ompétence 6 / Travailler en équipe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>
            <a:spLocks noGrp="1"/>
          </p:cNvSpPr>
          <p:nvPr>
            <p:ph type="sldNum" idx="12"/>
          </p:nvPr>
        </p:nvSpPr>
        <p:spPr>
          <a:xfrm>
            <a:off x="8549159" y="43542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21" name="Google Shape;221;p22"/>
          <p:cNvSpPr txBox="1">
            <a:spLocks noGrp="1"/>
          </p:cNvSpPr>
          <p:nvPr>
            <p:ph type="title" idx="2"/>
          </p:nvPr>
        </p:nvSpPr>
        <p:spPr>
          <a:xfrm flipH="1">
            <a:off x="1828900" y="1551659"/>
            <a:ext cx="5554500" cy="19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département info de l’IUT de Montpellier-Sète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ctrTitle"/>
          </p:nvPr>
        </p:nvSpPr>
        <p:spPr>
          <a:xfrm>
            <a:off x="0" y="78350"/>
            <a:ext cx="3962700" cy="13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Le département info de l’IUT de Montpellier-Sète: les TD</a:t>
            </a:r>
            <a:endParaRPr sz="2600" dirty="0"/>
          </a:p>
        </p:txBody>
      </p:sp>
      <p:pic>
        <p:nvPicPr>
          <p:cNvPr id="228" name="Google Shape;2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1750" y="1230750"/>
            <a:ext cx="3623525" cy="313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8725" y="933800"/>
            <a:ext cx="3114500" cy="362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35" name="Google Shape;235;p24"/>
          <p:cNvSpPr txBox="1">
            <a:spLocks noGrp="1"/>
          </p:cNvSpPr>
          <p:nvPr>
            <p:ph type="ctrTitle"/>
          </p:nvPr>
        </p:nvSpPr>
        <p:spPr>
          <a:xfrm>
            <a:off x="0" y="56750"/>
            <a:ext cx="3962700" cy="13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Le département info de l’IUT de Montpellier-Sète: en Amphi</a:t>
            </a:r>
            <a:endParaRPr sz="2600" dirty="0"/>
          </a:p>
        </p:txBody>
      </p:sp>
      <p:pic>
        <p:nvPicPr>
          <p:cNvPr id="236" name="Google Shape;236;p24"/>
          <p:cNvPicPr preferRelativeResize="0"/>
          <p:nvPr/>
        </p:nvPicPr>
        <p:blipFill rotWithShape="1">
          <a:blip r:embed="rId3">
            <a:alphaModFix/>
          </a:blip>
          <a:srcRect r="2893"/>
          <a:stretch/>
        </p:blipFill>
        <p:spPr>
          <a:xfrm>
            <a:off x="1445925" y="930150"/>
            <a:ext cx="6252150" cy="362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"/>
          <p:cNvSpPr txBox="1">
            <a:spLocks noGrp="1"/>
          </p:cNvSpPr>
          <p:nvPr>
            <p:ph type="sldNum" idx="12"/>
          </p:nvPr>
        </p:nvSpPr>
        <p:spPr>
          <a:xfrm>
            <a:off x="8549159" y="43542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title" idx="2"/>
          </p:nvPr>
        </p:nvSpPr>
        <p:spPr>
          <a:xfrm flipH="1">
            <a:off x="1798900" y="1474326"/>
            <a:ext cx="4551300" cy="16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concours et challenges !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48" name="Google Shape;248;p26"/>
          <p:cNvSpPr txBox="1">
            <a:spLocks noGrp="1"/>
          </p:cNvSpPr>
          <p:nvPr>
            <p:ph type="ctrTitle"/>
          </p:nvPr>
        </p:nvSpPr>
        <p:spPr>
          <a:xfrm>
            <a:off x="120675" y="405325"/>
            <a:ext cx="22275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Les concours et challenges !</a:t>
            </a:r>
            <a:endParaRPr sz="2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9" name="Google Shape;2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0528" y="1722675"/>
            <a:ext cx="4602949" cy="230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1725" y="1563602"/>
            <a:ext cx="7334949" cy="262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9491" y="1247400"/>
            <a:ext cx="3987226" cy="310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1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rketing Newsletter">
  <a:themeElements>
    <a:clrScheme name="Simple Light">
      <a:dk1>
        <a:srgbClr val="191919"/>
      </a:dk1>
      <a:lt1>
        <a:srgbClr val="F3F3F3"/>
      </a:lt1>
      <a:dk2>
        <a:srgbClr val="D9D9D9"/>
      </a:dk2>
      <a:lt2>
        <a:srgbClr val="434343"/>
      </a:lt2>
      <a:accent1>
        <a:srgbClr val="097A80"/>
      </a:accent1>
      <a:accent2>
        <a:srgbClr val="B3B896"/>
      </a:accent2>
      <a:accent3>
        <a:srgbClr val="F1C34E"/>
      </a:accent3>
      <a:accent4>
        <a:srgbClr val="E06666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1145</Words>
  <Application>Microsoft Office PowerPoint</Application>
  <PresentationFormat>Affichage à l'écran (16:9)</PresentationFormat>
  <Paragraphs>144</Paragraphs>
  <Slides>16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6" baseType="lpstr">
      <vt:lpstr>Roboto Light</vt:lpstr>
      <vt:lpstr>Courier New</vt:lpstr>
      <vt:lpstr>Assistant Light</vt:lpstr>
      <vt:lpstr>Oswald</vt:lpstr>
      <vt:lpstr>Arial</vt:lpstr>
      <vt:lpstr>Pontano Sans</vt:lpstr>
      <vt:lpstr>Roboto</vt:lpstr>
      <vt:lpstr>Nunito Sans</vt:lpstr>
      <vt:lpstr>Nunito Sans ExtraBold</vt:lpstr>
      <vt:lpstr>Marketing Newsletter</vt:lpstr>
      <vt:lpstr>Le BUT ? c’est l’info</vt:lpstr>
      <vt:lpstr>Comment se déroule le BUT Info ?</vt:lpstr>
      <vt:lpstr>Mais qu’est-ce qu’on apprend ?</vt:lpstr>
      <vt:lpstr>Et qu’est-ce qu’on apprend ?</vt:lpstr>
      <vt:lpstr>Le département info de l’IUT de Montpellier-Sète</vt:lpstr>
      <vt:lpstr>Le département info de l’IUT de Montpellier-Sète: les TD</vt:lpstr>
      <vt:lpstr>Le département info de l’IUT de Montpellier-Sète: en Amphi</vt:lpstr>
      <vt:lpstr>Les concours et challenges !</vt:lpstr>
      <vt:lpstr>Les concours et challenges ! </vt:lpstr>
      <vt:lpstr>La Code Game Jam</vt:lpstr>
      <vt:lpstr> Qui sont les étudiants du BUT info à Montpellier ?</vt:lpstr>
      <vt:lpstr>Qui sont les étudiants du BUT info à Montpellier ? </vt:lpstr>
      <vt:lpstr> On vas vous donner envie !!</vt:lpstr>
      <vt:lpstr>Un scrabble, on vous le fait !</vt:lpstr>
      <vt:lpstr>Mais aussi, apprenez à développer des Sites Internets</vt:lpstr>
      <vt:lpstr>Plus d’information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BUT ? c’est l’info</dc:title>
  <dc:creator>MILLAN Romain</dc:creator>
  <cp:lastModifiedBy>Romain Millan</cp:lastModifiedBy>
  <cp:revision>1</cp:revision>
  <dcterms:modified xsi:type="dcterms:W3CDTF">2022-02-17T13:48:44Z</dcterms:modified>
</cp:coreProperties>
</file>